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0" r:id="rId6"/>
    <p:sldId id="263" r:id="rId7"/>
    <p:sldId id="264" r:id="rId8"/>
  </p:sldIdLst>
  <p:sldSz cx="14630400" cy="8229600"/>
  <p:notesSz cx="8229600" cy="14630400"/>
  <p:embeddedFontLst>
    <p:embeddedFont>
      <p:font typeface="Arial Black" panose="020B0A04020102020204" pitchFamily="34" charset="0"/>
      <p:bold r:id="rId10"/>
    </p:embeddedFont>
    <p:embeddedFont>
      <p:font typeface="Microsoft Sans Serif" panose="020B0604020202020204" pitchFamily="34" charset="0"/>
      <p:regular r:id="rId11"/>
    </p:embeddedFont>
    <p:embeddedFont>
      <p:font typeface="Segoe UI Variable Display Semib" pitchFamily="2" charset="0"/>
      <p:bold r:id="rId12"/>
    </p:embeddedFont>
    <p:embeddedFont>
      <p:font typeface="Source Sans Pro" panose="020B0503030403020204" pitchFamily="34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81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E51E-8A73-6245-D5E6-FF887B9E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E763D-380F-3D2D-3EA7-3A39FC641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F6887-425E-AD4F-DDC7-CE397B92C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6797-99AF-E7FA-DC26-E169CB517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5E51E-8A73-6245-D5E6-FF887B9EE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4E763D-380F-3D2D-3EA7-3A39FC641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9F6887-425E-AD4F-DDC7-CE397B92C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6797-99AF-E7FA-DC26-E169CB517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0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499" y="1211936"/>
            <a:ext cx="7416403" cy="3117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Real-Time Health Care Monitoring System (ONLINE)</a:t>
            </a:r>
            <a:endParaRPr lang="en-US" sz="60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71A6F-A4B1-7157-4DD7-AF6997C3B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90" y="3968742"/>
            <a:ext cx="1352620" cy="292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40112-C4D4-7558-9B25-204DB2686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893" y="7763407"/>
            <a:ext cx="1746507" cy="377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84037-6A41-0233-3A2B-5B8809193024}"/>
              </a:ext>
            </a:extLst>
          </p:cNvPr>
          <p:cNvSpPr txBox="1"/>
          <p:nvPr/>
        </p:nvSpPr>
        <p:spPr>
          <a:xfrm>
            <a:off x="6951058" y="4669104"/>
            <a:ext cx="74164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Archita Singh </a:t>
            </a:r>
            <a:r>
              <a:rPr lang="en-US" sz="2000" dirty="0">
                <a:solidFill>
                  <a:schemeClr val="bg2"/>
                </a:solidFill>
              </a:rPr>
              <a:t>(Team Leader)</a:t>
            </a:r>
            <a:endParaRPr lang="en-US" sz="28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Devanshi Teotia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Aditya Bhatt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</a:rPr>
              <a:t>Bhaskar Raj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44722" y="674965"/>
            <a:ext cx="5573673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u="sng" kern="0" spc="-44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Objective</a:t>
            </a:r>
            <a:endParaRPr lang="en-US" sz="4350" u="sng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44722" y="2015252"/>
            <a:ext cx="551736" cy="55173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556653" y="2123837"/>
            <a:ext cx="12775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1</a:t>
            </a:r>
            <a:endParaRPr lang="en-US" sz="2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41607" y="2015252"/>
            <a:ext cx="278677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Real-Time Data</a:t>
            </a:r>
            <a:endParaRPr lang="en-US" sz="21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41607" y="2510671"/>
            <a:ext cx="2794278" cy="1471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Collect and analyze patient vital signs in real-time, providing instant insights for clinicians.</a:t>
            </a:r>
            <a:endParaRPr lang="en-US" sz="1900" dirty="0">
              <a:latin typeface="Segoe UI Variable Display Semib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1034" y="2015252"/>
            <a:ext cx="551736" cy="55173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359866" y="2123837"/>
            <a:ext cx="19395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endParaRPr lang="en-US" sz="2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77920" y="2015252"/>
            <a:ext cx="278677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Early Detection</a:t>
            </a:r>
            <a:endParaRPr lang="en-US" sz="21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77920" y="2510671"/>
            <a:ext cx="2794278" cy="18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Identify potential health issues early, enabling proactive interventions and reducing complications.</a:t>
            </a:r>
            <a:endParaRPr lang="en-US" sz="1900" dirty="0">
              <a:latin typeface="Segoe UI Variable Display Semib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344722" y="4871204"/>
            <a:ext cx="551736" cy="55173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23196" y="4979789"/>
            <a:ext cx="194667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3</a:t>
            </a:r>
            <a:endParaRPr lang="en-US" sz="2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141607" y="4871204"/>
            <a:ext cx="279427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Remote Monitoring</a:t>
            </a:r>
            <a:endParaRPr lang="en-US" sz="21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41607" y="5715000"/>
            <a:ext cx="2794278" cy="18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Enable continuous patient monitoring from remote locations, improving accessibility and convenience.</a:t>
            </a:r>
            <a:endParaRPr lang="en-US" sz="1900" dirty="0">
              <a:latin typeface="Segoe UI Variable Display Semib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81034" y="4871204"/>
            <a:ext cx="551736" cy="55173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10343317" y="4979789"/>
            <a:ext cx="227052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26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</a:t>
            </a:r>
            <a:endParaRPr lang="en-US" sz="2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977920" y="4871204"/>
            <a:ext cx="279427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Improved Outcomes</a:t>
            </a:r>
            <a:endParaRPr lang="en-US" sz="215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77920" y="5715000"/>
            <a:ext cx="2794278" cy="18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Optimize care plans and reduce hospital readmissions through timely interventions and personalized treatment.</a:t>
            </a:r>
            <a:endParaRPr lang="en-US" sz="1900" dirty="0">
              <a:latin typeface="Segoe UI Variable Display Semib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7BA277-3A72-401B-7CE5-073781709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943" y="7701558"/>
            <a:ext cx="1882024" cy="406446"/>
          </a:xfrm>
          <a:prstGeom prst="rect">
            <a:avLst/>
          </a:prstGeom>
        </p:spPr>
      </p:pic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5654143D-A2A1-6DF4-FFE0-98783A67B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66" y="3454122"/>
            <a:ext cx="568309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u="sng" kern="0" spc="-44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Problem Statement</a:t>
            </a:r>
            <a:endParaRPr lang="en-US" sz="4400" u="sng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7166" y="4601170"/>
            <a:ext cx="297441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22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Limited Accessibility</a:t>
            </a:r>
            <a:endParaRPr lang="en-US" sz="2200" u="sng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3298" y="5397579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Traditional monitoring methods often require patients to visit hospitals or clinics for checkups.</a:t>
            </a:r>
            <a:endParaRPr lang="en-US" sz="1900" dirty="0">
              <a:latin typeface="Segoe UI Variable Display Semib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77326" y="463599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22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Delays</a:t>
            </a:r>
            <a:endParaRPr lang="en-US" sz="2200" u="sng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77326" y="5387459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Manual data collection and analysis can lead to delays in identifying critical health changes.</a:t>
            </a:r>
            <a:endParaRPr lang="en-US" sz="1900" dirty="0">
              <a:latin typeface="Segoe UI Variable Display Semib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4635990"/>
            <a:ext cx="307086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u="sng" kern="0" spc="-22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Resource Constraints</a:t>
            </a:r>
            <a:endParaRPr lang="en-US" sz="2200" u="sng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3" y="5380077"/>
            <a:ext cx="420612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Hospitals and clinics may face staffing shortages and limited resources, impacting the quality of care.</a:t>
            </a:r>
            <a:endParaRPr lang="en-US" sz="1900" dirty="0">
              <a:latin typeface="Segoe UI Variable Display Semib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07FC4-5D72-E749-9205-F4BD4697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404" y="7666803"/>
            <a:ext cx="2605996" cy="562797"/>
          </a:xfrm>
          <a:prstGeom prst="rect">
            <a:avLst/>
          </a:prstGeom>
        </p:spPr>
      </p:pic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C65F8960-B315-70F8-D56C-8BDBD1FA8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E2A19B-2D3C-D781-8630-F99C997319DF}"/>
              </a:ext>
            </a:extLst>
          </p:cNvPr>
          <p:cNvCxnSpPr>
            <a:cxnSpLocks/>
          </p:cNvCxnSpPr>
          <p:nvPr/>
        </p:nvCxnSpPr>
        <p:spPr>
          <a:xfrm>
            <a:off x="11256010" y="4814761"/>
            <a:ext cx="116930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FF982F-6903-02E8-4041-9F1FC4319015}"/>
              </a:ext>
            </a:extLst>
          </p:cNvPr>
          <p:cNvSpPr txBox="1"/>
          <p:nvPr/>
        </p:nvSpPr>
        <p:spPr>
          <a:xfrm>
            <a:off x="11130594" y="4473689"/>
            <a:ext cx="1327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good</a:t>
            </a:r>
          </a:p>
          <a:p>
            <a:r>
              <a:rPr lang="en-US" dirty="0">
                <a:solidFill>
                  <a:schemeClr val="bg1"/>
                </a:solidFill>
              </a:rPr>
              <a:t>test reports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72804-CEB7-777F-B4B1-572B3A8D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754" y="7576917"/>
            <a:ext cx="2480752" cy="53574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B28468-2F34-195C-CC72-1DC10F689F71}"/>
              </a:ext>
            </a:extLst>
          </p:cNvPr>
          <p:cNvSpPr/>
          <p:nvPr/>
        </p:nvSpPr>
        <p:spPr>
          <a:xfrm>
            <a:off x="546100" y="368300"/>
            <a:ext cx="1778000" cy="9017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27AA4E-BDE1-C198-921F-43C6E61C79E9}"/>
              </a:ext>
            </a:extLst>
          </p:cNvPr>
          <p:cNvSpPr/>
          <p:nvPr/>
        </p:nvSpPr>
        <p:spPr>
          <a:xfrm>
            <a:off x="3274373" y="369142"/>
            <a:ext cx="16510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 / Book’s Appointment's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E25C4B-9877-9BA0-C66E-B19929853DA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925373" y="826342"/>
            <a:ext cx="950273" cy="71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CEDC72-CE28-928F-BAE7-444D1A2B077F}"/>
              </a:ext>
            </a:extLst>
          </p:cNvPr>
          <p:cNvCxnSpPr>
            <a:cxnSpLocks/>
          </p:cNvCxnSpPr>
          <p:nvPr/>
        </p:nvCxnSpPr>
        <p:spPr>
          <a:xfrm>
            <a:off x="2317167" y="819150"/>
            <a:ext cx="957206" cy="143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42FB9A-7D2D-4D0E-573A-9663951B08D0}"/>
              </a:ext>
            </a:extLst>
          </p:cNvPr>
          <p:cNvSpPr/>
          <p:nvPr/>
        </p:nvSpPr>
        <p:spPr>
          <a:xfrm>
            <a:off x="5875646" y="376334"/>
            <a:ext cx="1811788" cy="10109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Symptoms and </a:t>
            </a:r>
          </a:p>
          <a:p>
            <a:pPr algn="ctr"/>
            <a:r>
              <a:rPr lang="en-US" dirty="0"/>
              <a:t>Appoints Doctor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07E181-A66B-F53E-BF87-4CB8AF3ACE2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687434" y="881832"/>
            <a:ext cx="15617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067C271-9F44-37D7-EDBE-F70FCB095D6B}"/>
              </a:ext>
            </a:extLst>
          </p:cNvPr>
          <p:cNvSpPr txBox="1"/>
          <p:nvPr/>
        </p:nvSpPr>
        <p:spPr>
          <a:xfrm>
            <a:off x="7687434" y="534074"/>
            <a:ext cx="1151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Examined </a:t>
            </a:r>
          </a:p>
          <a:p>
            <a:r>
              <a:rPr lang="en-US" dirty="0">
                <a:solidFill>
                  <a:schemeClr val="bg1"/>
                </a:solidFill>
              </a:rPr>
              <a:t>by doctor</a:t>
            </a:r>
          </a:p>
          <a:p>
            <a:endParaRPr lang="en-US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211E512-5AEF-DF4B-73A8-381859DA000F}"/>
              </a:ext>
            </a:extLst>
          </p:cNvPr>
          <p:cNvSpPr/>
          <p:nvPr/>
        </p:nvSpPr>
        <p:spPr>
          <a:xfrm>
            <a:off x="9249196" y="424631"/>
            <a:ext cx="1691236" cy="91440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 medicines provided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862134-7AFE-2123-FC39-015E26171A14}"/>
              </a:ext>
            </a:extLst>
          </p:cNvPr>
          <p:cNvSpPr/>
          <p:nvPr/>
        </p:nvSpPr>
        <p:spPr>
          <a:xfrm>
            <a:off x="11745386" y="472929"/>
            <a:ext cx="16510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Cure happens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7BE8CA-F40A-F95F-E987-3B72FFCA69FA}"/>
              </a:ext>
            </a:extLst>
          </p:cNvPr>
          <p:cNvCxnSpPr/>
          <p:nvPr/>
        </p:nvCxnSpPr>
        <p:spPr>
          <a:xfrm>
            <a:off x="10050308" y="1457404"/>
            <a:ext cx="0" cy="7193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8635FE-E6D8-01F9-2DB1-71D0A4A090C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826132" y="881831"/>
            <a:ext cx="91925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EED489F-C0A1-ABFC-E21F-A47056FEB2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988754" y="1457401"/>
            <a:ext cx="1723836" cy="1224853"/>
          </a:xfrm>
          <a:prstGeom prst="bentConnector3">
            <a:avLst>
              <a:gd name="adj1" fmla="val 24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9FCEC2-0D39-B369-33AE-625F5E30E232}"/>
              </a:ext>
            </a:extLst>
          </p:cNvPr>
          <p:cNvSpPr txBox="1"/>
          <p:nvPr/>
        </p:nvSpPr>
        <p:spPr>
          <a:xfrm>
            <a:off x="10988754" y="2176758"/>
            <a:ext cx="182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Further check up </a:t>
            </a:r>
          </a:p>
          <a:p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0287FD-4173-AAF3-80A9-D7B4E28087C7}"/>
              </a:ext>
            </a:extLst>
          </p:cNvPr>
          <p:cNvCxnSpPr/>
          <p:nvPr/>
        </p:nvCxnSpPr>
        <p:spPr>
          <a:xfrm>
            <a:off x="10155504" y="3277274"/>
            <a:ext cx="0" cy="837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C0CB5C-DEC8-8532-F4E2-25FE2F833DF9}"/>
              </a:ext>
            </a:extLst>
          </p:cNvPr>
          <p:cNvCxnSpPr>
            <a:cxnSpLocks/>
          </p:cNvCxnSpPr>
          <p:nvPr/>
        </p:nvCxnSpPr>
        <p:spPr>
          <a:xfrm flipH="1">
            <a:off x="7922103" y="4750800"/>
            <a:ext cx="104387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6B97838-8B35-4157-AC71-F00E7FF52367}"/>
              </a:ext>
            </a:extLst>
          </p:cNvPr>
          <p:cNvSpPr txBox="1"/>
          <p:nvPr/>
        </p:nvSpPr>
        <p:spPr>
          <a:xfrm>
            <a:off x="7919486" y="4408822"/>
            <a:ext cx="115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Good test </a:t>
            </a:r>
          </a:p>
          <a:p>
            <a:r>
              <a:rPr lang="en-US" dirty="0">
                <a:solidFill>
                  <a:schemeClr val="bg1"/>
                </a:solidFill>
              </a:rPr>
              <a:t>  reports 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A954747-69D2-B93F-7253-D2407F0AAAB7}"/>
              </a:ext>
            </a:extLst>
          </p:cNvPr>
          <p:cNvSpPr/>
          <p:nvPr/>
        </p:nvSpPr>
        <p:spPr>
          <a:xfrm>
            <a:off x="12458137" y="4313055"/>
            <a:ext cx="1917354" cy="10163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Referred to admit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71465AE-4467-7285-9671-9C6AFFD7446D}"/>
              </a:ext>
            </a:extLst>
          </p:cNvPr>
          <p:cNvSpPr/>
          <p:nvPr/>
        </p:nvSpPr>
        <p:spPr>
          <a:xfrm>
            <a:off x="12631667" y="6336064"/>
            <a:ext cx="1865839" cy="9305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Further treatment </a:t>
            </a:r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D62C3BFA-2BE6-9EE9-DD7A-489579BCE585}"/>
              </a:ext>
            </a:extLst>
          </p:cNvPr>
          <p:cNvSpPr/>
          <p:nvPr/>
        </p:nvSpPr>
        <p:spPr>
          <a:xfrm>
            <a:off x="10155504" y="6336064"/>
            <a:ext cx="1950180" cy="106912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 medicines</a:t>
            </a:r>
          </a:p>
          <a:p>
            <a:pPr algn="ctr"/>
            <a:r>
              <a:rPr lang="en-US" dirty="0"/>
              <a:t>Start 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A2A891-44B3-76BC-CCAD-6DF13E5E25E4}"/>
              </a:ext>
            </a:extLst>
          </p:cNvPr>
          <p:cNvCxnSpPr>
            <a:stCxn id="41" idx="2"/>
          </p:cNvCxnSpPr>
          <p:nvPr/>
        </p:nvCxnSpPr>
        <p:spPr>
          <a:xfrm flipH="1">
            <a:off x="13396386" y="5329378"/>
            <a:ext cx="20428" cy="96777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710AD4-8969-AB8C-2C9F-90598B64F0A3}"/>
              </a:ext>
            </a:extLst>
          </p:cNvPr>
          <p:cNvCxnSpPr>
            <a:cxnSpLocks/>
          </p:cNvCxnSpPr>
          <p:nvPr/>
        </p:nvCxnSpPr>
        <p:spPr>
          <a:xfrm flipH="1">
            <a:off x="12016754" y="6909533"/>
            <a:ext cx="5582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7E8CADD-07CD-2C56-03B7-C69D3DCDD9C5}"/>
              </a:ext>
            </a:extLst>
          </p:cNvPr>
          <p:cNvCxnSpPr>
            <a:cxnSpLocks/>
            <a:stCxn id="44" idx="5"/>
          </p:cNvCxnSpPr>
          <p:nvPr/>
        </p:nvCxnSpPr>
        <p:spPr>
          <a:xfrm rot="10800000">
            <a:off x="10155504" y="5437848"/>
            <a:ext cx="133640" cy="1432778"/>
          </a:xfrm>
          <a:prstGeom prst="bentConnector4">
            <a:avLst>
              <a:gd name="adj1" fmla="val 171057"/>
              <a:gd name="adj2" fmla="val 6865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CD61AB1-EB53-D45B-DB4B-61657E75094C}"/>
              </a:ext>
            </a:extLst>
          </p:cNvPr>
          <p:cNvCxnSpPr/>
          <p:nvPr/>
        </p:nvCxnSpPr>
        <p:spPr>
          <a:xfrm flipV="1">
            <a:off x="10289145" y="3277274"/>
            <a:ext cx="0" cy="8375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Diamond 54">
            <a:extLst>
              <a:ext uri="{FF2B5EF4-FFF2-40B4-BE49-F238E27FC236}">
                <a16:creationId xmlns:a16="http://schemas.microsoft.com/office/drawing/2014/main" id="{1787F721-2BDB-5F74-5039-D853134EA77B}"/>
              </a:ext>
            </a:extLst>
          </p:cNvPr>
          <p:cNvSpPr/>
          <p:nvPr/>
        </p:nvSpPr>
        <p:spPr>
          <a:xfrm>
            <a:off x="9071403" y="4197756"/>
            <a:ext cx="2184607" cy="1131622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en-US" sz="18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Diagnosis  </a:t>
            </a:r>
            <a:endParaRPr lang="en-US">
              <a:effectLst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19DE74-09D7-4423-8AFB-0A72DE98A71E}"/>
              </a:ext>
            </a:extLst>
          </p:cNvPr>
          <p:cNvSpPr/>
          <p:nvPr/>
        </p:nvSpPr>
        <p:spPr>
          <a:xfrm>
            <a:off x="1428167" y="4424625"/>
            <a:ext cx="1778000" cy="9017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DB75BE6-8CDE-DD7F-5777-132871F25AFF}"/>
              </a:ext>
            </a:extLst>
          </p:cNvPr>
          <p:cNvCxnSpPr>
            <a:cxnSpLocks/>
          </p:cNvCxnSpPr>
          <p:nvPr/>
        </p:nvCxnSpPr>
        <p:spPr>
          <a:xfrm flipH="1">
            <a:off x="3236642" y="4814761"/>
            <a:ext cx="2983303" cy="291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39C01C2-9F1C-0791-659F-B39A01FB8C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17167" y="3132427"/>
            <a:ext cx="991804" cy="1199609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5BB8B7-F01B-1438-A48E-7C3CBAB9C686}"/>
              </a:ext>
            </a:extLst>
          </p:cNvPr>
          <p:cNvCxnSpPr>
            <a:stCxn id="12" idx="2"/>
          </p:cNvCxnSpPr>
          <p:nvPr/>
        </p:nvCxnSpPr>
        <p:spPr>
          <a:xfrm>
            <a:off x="6781540" y="1387329"/>
            <a:ext cx="0" cy="5709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FB78EBE-902E-7961-9A39-5A8D5C5A128B}"/>
              </a:ext>
            </a:extLst>
          </p:cNvPr>
          <p:cNvCxnSpPr>
            <a:cxnSpLocks/>
          </p:cNvCxnSpPr>
          <p:nvPr/>
        </p:nvCxnSpPr>
        <p:spPr>
          <a:xfrm flipH="1" flipV="1">
            <a:off x="4232135" y="1896679"/>
            <a:ext cx="2549405" cy="615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4460C5B-E174-2FF0-D3B7-045025D7F42A}"/>
              </a:ext>
            </a:extLst>
          </p:cNvPr>
          <p:cNvCxnSpPr>
            <a:cxnSpLocks/>
          </p:cNvCxnSpPr>
          <p:nvPr/>
        </p:nvCxnSpPr>
        <p:spPr>
          <a:xfrm>
            <a:off x="4232135" y="1896679"/>
            <a:ext cx="0" cy="4985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Parallelogram 88">
            <a:extLst>
              <a:ext uri="{FF2B5EF4-FFF2-40B4-BE49-F238E27FC236}">
                <a16:creationId xmlns:a16="http://schemas.microsoft.com/office/drawing/2014/main" id="{BF79627C-5387-CDE0-59BC-B12DD5FE6E6D}"/>
              </a:ext>
            </a:extLst>
          </p:cNvPr>
          <p:cNvSpPr/>
          <p:nvPr/>
        </p:nvSpPr>
        <p:spPr>
          <a:xfrm>
            <a:off x="6158405" y="4424625"/>
            <a:ext cx="1763698" cy="967779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/>
            <a:r>
              <a:rPr lang="en-US" sz="1800" kern="1200">
                <a:solidFill>
                  <a:srgbClr val="FFFFFF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Discharged  </a:t>
            </a:r>
            <a:endParaRPr lang="en-US"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24A94C-4D2A-932B-86B4-6352EB8D7D2B}"/>
              </a:ext>
            </a:extLst>
          </p:cNvPr>
          <p:cNvSpPr/>
          <p:nvPr/>
        </p:nvSpPr>
        <p:spPr>
          <a:xfrm>
            <a:off x="9297523" y="2176758"/>
            <a:ext cx="1691231" cy="10276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Scheduled for next appointment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B5BAFE6-9C07-7D6F-6EC4-F5C485AD6B6B}"/>
              </a:ext>
            </a:extLst>
          </p:cNvPr>
          <p:cNvSpPr/>
          <p:nvPr/>
        </p:nvSpPr>
        <p:spPr>
          <a:xfrm>
            <a:off x="3442611" y="2499923"/>
            <a:ext cx="1755967" cy="11996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sudden death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E26A4FB-7865-E2EE-A52B-3296DFF97DC9}"/>
              </a:ext>
            </a:extLst>
          </p:cNvPr>
          <p:cNvSpPr txBox="1"/>
          <p:nvPr/>
        </p:nvSpPr>
        <p:spPr>
          <a:xfrm>
            <a:off x="2417838" y="5143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39E23-614C-F488-FF08-816D7C164277}"/>
              </a:ext>
            </a:extLst>
          </p:cNvPr>
          <p:cNvSpPr txBox="1"/>
          <p:nvPr/>
        </p:nvSpPr>
        <p:spPr>
          <a:xfrm>
            <a:off x="2412381" y="81107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256" y="3241238"/>
            <a:ext cx="4638318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4000" b="1" u="sng" kern="0" spc="-37" dirty="0">
                <a:solidFill>
                  <a:srgbClr val="FFFFF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Technical Stacks</a:t>
            </a:r>
            <a:endParaRPr lang="en-US" sz="4000" u="sng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4256" y="4127183"/>
            <a:ext cx="13201888" cy="3412093"/>
          </a:xfrm>
          <a:prstGeom prst="roundRect">
            <a:avLst>
              <a:gd name="adj" fmla="val 8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1876" y="4134803"/>
            <a:ext cx="13186648" cy="5661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25949" y="4264819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</a:t>
            </a:r>
            <a:endParaRPr lang="en-US" sz="1600" b="1" dirty="0"/>
          </a:p>
        </p:txBody>
      </p:sp>
      <p:sp>
        <p:nvSpPr>
          <p:cNvPr id="7" name="Text 4"/>
          <p:cNvSpPr/>
          <p:nvPr/>
        </p:nvSpPr>
        <p:spPr>
          <a:xfrm>
            <a:off x="7523083" y="4264819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Purpose</a:t>
            </a:r>
            <a:endParaRPr lang="en-US" sz="1600" b="1" dirty="0"/>
          </a:p>
        </p:txBody>
      </p:sp>
      <p:sp>
        <p:nvSpPr>
          <p:cNvPr id="8" name="Shape 5"/>
          <p:cNvSpPr/>
          <p:nvPr/>
        </p:nvSpPr>
        <p:spPr>
          <a:xfrm>
            <a:off x="721876" y="4700945"/>
            <a:ext cx="13186648" cy="5661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25949" y="4830961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Java</a:t>
            </a:r>
            <a:endParaRPr lang="en-US" sz="1600" b="1" dirty="0"/>
          </a:p>
        </p:txBody>
      </p:sp>
      <p:sp>
        <p:nvSpPr>
          <p:cNvPr id="10" name="Text 7"/>
          <p:cNvSpPr/>
          <p:nvPr/>
        </p:nvSpPr>
        <p:spPr>
          <a:xfrm>
            <a:off x="7523083" y="4830961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Backend development, data processing, and application logic</a:t>
            </a:r>
            <a:endParaRPr lang="en-US" sz="1600" dirty="0">
              <a:latin typeface="Segoe UI Variable Display Semib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21876" y="5267087"/>
            <a:ext cx="13186648" cy="5661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25949" y="5397103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Spring Boot</a:t>
            </a:r>
            <a:endParaRPr lang="en-US" sz="1600" b="1" dirty="0"/>
          </a:p>
        </p:txBody>
      </p:sp>
      <p:sp>
        <p:nvSpPr>
          <p:cNvPr id="13" name="Text 10"/>
          <p:cNvSpPr/>
          <p:nvPr/>
        </p:nvSpPr>
        <p:spPr>
          <a:xfrm>
            <a:off x="7523083" y="5397103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Framework for building RESTful APIs and microservices</a:t>
            </a:r>
            <a:endParaRPr lang="en-US" sz="1600" dirty="0">
              <a:latin typeface="Segoe UI Variable Display Semib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21876" y="5833229"/>
            <a:ext cx="13186648" cy="5661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25949" y="5963245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MySQL</a:t>
            </a:r>
            <a:endParaRPr lang="en-US" sz="1600" b="1" dirty="0"/>
          </a:p>
        </p:txBody>
      </p:sp>
      <p:sp>
        <p:nvSpPr>
          <p:cNvPr id="16" name="Text 13"/>
          <p:cNvSpPr/>
          <p:nvPr/>
        </p:nvSpPr>
        <p:spPr>
          <a:xfrm>
            <a:off x="7523083" y="5963245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Relational database for storing patient data and system configurations</a:t>
            </a:r>
            <a:endParaRPr lang="en-US" sz="1600" dirty="0">
              <a:latin typeface="Segoe UI Variable Display Semib" pitchFamily="2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21876" y="6399371"/>
            <a:ext cx="13186648" cy="5661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925949" y="6529387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</a:rPr>
              <a:t>Html </a:t>
            </a:r>
            <a:endParaRPr lang="en-US" sz="1600" b="1" dirty="0"/>
          </a:p>
        </p:txBody>
      </p:sp>
      <p:sp>
        <p:nvSpPr>
          <p:cNvPr id="19" name="Text 16"/>
          <p:cNvSpPr/>
          <p:nvPr/>
        </p:nvSpPr>
        <p:spPr>
          <a:xfrm>
            <a:off x="7523083" y="6529387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EF0FF"/>
                </a:solidFill>
                <a:latin typeface="Segoe UI Variable Display Semib" pitchFamily="2" charset="0"/>
              </a:rPr>
              <a:t>T</a:t>
            </a:r>
            <a:r>
              <a:rPr lang="en-US" sz="1600" b="0" i="0" dirty="0">
                <a:solidFill>
                  <a:srgbClr val="EEF0FF"/>
                </a:solidFill>
                <a:effectLst/>
                <a:latin typeface="Segoe UI Variable Display Semib" pitchFamily="2" charset="0"/>
              </a:rPr>
              <a:t>o create the structure of web pages</a:t>
            </a:r>
            <a:endParaRPr lang="en-US" sz="1600" dirty="0">
              <a:latin typeface="Segoe UI Variable Display Semib" pitchFamily="2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21876" y="6965513"/>
            <a:ext cx="13186648" cy="5661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925949" y="7095530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</a:t>
            </a:r>
            <a:endParaRPr lang="en-US" sz="1600" b="1" dirty="0"/>
          </a:p>
        </p:txBody>
      </p:sp>
      <p:sp>
        <p:nvSpPr>
          <p:cNvPr id="22" name="Text 19"/>
          <p:cNvSpPr/>
          <p:nvPr/>
        </p:nvSpPr>
        <p:spPr>
          <a:xfrm>
            <a:off x="7523083" y="7095530"/>
            <a:ext cx="6181368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egoe UI Variable Display Semib" pitchFamily="2" charset="0"/>
                <a:ea typeface="Source Sans Pro" pitchFamily="34" charset="-122"/>
                <a:cs typeface="Source Sans Pro" pitchFamily="34" charset="-120"/>
              </a:rPr>
              <a:t>JavaScript library for building interactive and responsive user interfaces</a:t>
            </a:r>
            <a:endParaRPr lang="en-US" sz="1600" dirty="0">
              <a:latin typeface="Segoe UI Variable Display Semib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B24A62-881B-586F-DAD8-E9A99827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4697" y="7591631"/>
            <a:ext cx="2379058" cy="513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BD681-38A3-7E73-0BA7-F4F44FF2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49CB9-743C-11B3-D286-D0D63897A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754" y="7576917"/>
            <a:ext cx="2480752" cy="535749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00E1E2E-DD90-0B1F-F389-DAB5AAAD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83A54-AAD8-680B-DE8A-CC940BFF9DB8}"/>
              </a:ext>
            </a:extLst>
          </p:cNvPr>
          <p:cNvSpPr txBox="1"/>
          <p:nvPr/>
        </p:nvSpPr>
        <p:spPr>
          <a:xfrm>
            <a:off x="5781674" y="116934"/>
            <a:ext cx="8477251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000"/>
              </a:lnSpc>
              <a:buNone/>
            </a:pPr>
            <a:r>
              <a:rPr lang="en-US" sz="4000" b="1" u="sng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Privacy and Security Considerations</a:t>
            </a: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8DB97AEC-7455-6687-07E9-B409E68A8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719" y="1553051"/>
            <a:ext cx="460891" cy="460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D3C39-7C54-BC16-7AEB-8A01F05C0D6B}"/>
              </a:ext>
            </a:extLst>
          </p:cNvPr>
          <p:cNvSpPr txBox="1"/>
          <p:nvPr/>
        </p:nvSpPr>
        <p:spPr>
          <a:xfrm>
            <a:off x="6131719" y="2330373"/>
            <a:ext cx="676513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Segoe UI Variable Display Semib" pitchFamily="2" charset="0"/>
                <a:ea typeface="Prompt Medium" pitchFamily="34" charset="-122"/>
                <a:cs typeface="Prompt Medium" pitchFamily="34" charset="-120"/>
              </a:rPr>
              <a:t>Data Encryption</a:t>
            </a:r>
            <a:endParaRPr lang="en-US" sz="1800" dirty="0">
              <a:latin typeface="Segoe UI Variable Display Semib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03753-46F6-5DEF-EFD4-09DB98A62F11}"/>
              </a:ext>
            </a:extLst>
          </p:cNvPr>
          <p:cNvSpPr txBox="1"/>
          <p:nvPr/>
        </p:nvSpPr>
        <p:spPr>
          <a:xfrm>
            <a:off x="6191490" y="2819650"/>
            <a:ext cx="7315200" cy="66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Segoe UI Variable Display Semib" pitchFamily="2" charset="0"/>
                <a:ea typeface="Mukta Light" pitchFamily="34" charset="-122"/>
                <a:cs typeface="Mukta Light" pitchFamily="34" charset="-120"/>
              </a:rPr>
              <a:t>Robust encryption protocols ensure the confidentiality of sensitive health data during collection, transmission, and storage.</a:t>
            </a:r>
            <a:endParaRPr lang="en-US" sz="1800" dirty="0">
              <a:latin typeface="Segoe UI Variable Display Semib" pitchFamily="2" charset="0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6B636511-1654-5375-9A21-B9D9073A7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604" y="3708202"/>
            <a:ext cx="460891" cy="460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A6E250-74EB-9BAA-02BD-6D3898695942}"/>
              </a:ext>
            </a:extLst>
          </p:cNvPr>
          <p:cNvSpPr txBox="1"/>
          <p:nvPr/>
        </p:nvSpPr>
        <p:spPr>
          <a:xfrm>
            <a:off x="6191490" y="4257050"/>
            <a:ext cx="73152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Segoe UI Variable Display Semib" pitchFamily="2" charset="0"/>
                <a:ea typeface="Prompt Medium" pitchFamily="34" charset="-122"/>
                <a:cs typeface="Prompt Medium" pitchFamily="34" charset="-120"/>
              </a:rPr>
              <a:t>Access Control</a:t>
            </a:r>
            <a:endParaRPr lang="en-US" sz="1800" dirty="0">
              <a:latin typeface="Segoe UI Variable Display Semib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F83B2-299C-0DFA-6655-028DA4122291}"/>
              </a:ext>
            </a:extLst>
          </p:cNvPr>
          <p:cNvSpPr txBox="1"/>
          <p:nvPr/>
        </p:nvSpPr>
        <p:spPr>
          <a:xfrm>
            <a:off x="6210540" y="4690054"/>
            <a:ext cx="7315200" cy="66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Segoe UI Variable Display Semib" pitchFamily="2" charset="0"/>
                <a:ea typeface="Mukta Light" pitchFamily="34" charset="-122"/>
                <a:cs typeface="Mukta Light" pitchFamily="34" charset="-120"/>
              </a:rPr>
              <a:t>Strict access controls and user authentication measures protect against unauthorized access to personal health information.</a:t>
            </a:r>
            <a:endParaRPr lang="en-US" sz="1800" dirty="0">
              <a:latin typeface="Segoe UI Variable Display Semib" pitchFamily="2" charset="0"/>
            </a:endParaRPr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05F04FD4-0FE5-FC75-1CBC-F405AEA23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214" y="5587031"/>
            <a:ext cx="460891" cy="4608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FDF21F-AC17-D34F-DA1B-4CEA1822814C}"/>
              </a:ext>
            </a:extLst>
          </p:cNvPr>
          <p:cNvSpPr txBox="1"/>
          <p:nvPr/>
        </p:nvSpPr>
        <p:spPr>
          <a:xfrm>
            <a:off x="6161604" y="6177182"/>
            <a:ext cx="73152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Segoe UI Variable Display Semib" pitchFamily="2" charset="0"/>
                <a:ea typeface="Segoe UI Symbol" panose="020B0502040204020203" pitchFamily="34" charset="0"/>
                <a:cs typeface="Prompt Medium" pitchFamily="34" charset="-120"/>
              </a:rPr>
              <a:t>Regulatory Compliance</a:t>
            </a:r>
            <a:endParaRPr lang="en-US" sz="1800" dirty="0">
              <a:latin typeface="Segoe UI Variable Display Semib" pitchFamily="2" charset="0"/>
              <a:ea typeface="Segoe UI Symbol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062952-4BF2-6B5F-8A94-5504EB420DA6}"/>
              </a:ext>
            </a:extLst>
          </p:cNvPr>
          <p:cNvSpPr txBox="1"/>
          <p:nvPr/>
        </p:nvSpPr>
        <p:spPr>
          <a:xfrm>
            <a:off x="6161604" y="6531125"/>
            <a:ext cx="7315200" cy="667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Segoe UI Variable Display Semib" pitchFamily="2" charset="0"/>
                <a:ea typeface="Mukta Light" pitchFamily="34" charset="-122"/>
                <a:cs typeface="Mukta Light" pitchFamily="34" charset="-120"/>
              </a:rPr>
              <a:t>Health monitoring systems must adhere to relevant data privacy and security regulations, such as HIPAA, to ensure user trust.</a:t>
            </a:r>
            <a:endParaRPr lang="en-US" sz="1800" dirty="0">
              <a:latin typeface="Segoe UI Variable Display Semi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3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BD681-38A3-7E73-0BA7-F4F44FF2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256BA7-F501-B12F-5A44-F8CF1087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55B5162-A63C-ABF5-1A1B-887356B0CDAE}"/>
              </a:ext>
            </a:extLst>
          </p:cNvPr>
          <p:cNvSpPr/>
          <p:nvPr/>
        </p:nvSpPr>
        <p:spPr>
          <a:xfrm>
            <a:off x="7007423" y="3844728"/>
            <a:ext cx="6750807" cy="249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8800" b="1" kern="0" spc="-44" dirty="0">
                <a:solidFill>
                  <a:schemeClr val="bg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</a:t>
            </a:r>
            <a:r>
              <a:rPr lang="en-US" sz="6000" b="1" kern="0" spc="-44" dirty="0">
                <a:solidFill>
                  <a:schemeClr val="bg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8800" b="1" kern="0" spc="-44" dirty="0">
                <a:solidFill>
                  <a:schemeClr val="bg1"/>
                </a:solidFill>
                <a:latin typeface="Arial Black" panose="020B0A040201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You</a:t>
            </a:r>
            <a:endParaRPr lang="en-US" sz="6000" dirty="0">
              <a:solidFill>
                <a:schemeClr val="bg1"/>
              </a:solidFill>
              <a:latin typeface="Arial Black" panose="020B0A040201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49CB9-743C-11B3-D286-D0D63897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6754" y="7576917"/>
            <a:ext cx="2480752" cy="5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318</Words>
  <Application>Microsoft Office PowerPoint</Application>
  <PresentationFormat>Custom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 Black</vt:lpstr>
      <vt:lpstr>Microsoft Sans Serif</vt:lpstr>
      <vt:lpstr>Segoe UI Variable Display Semib</vt:lpstr>
      <vt:lpstr>Source Sans Pro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Bhaskar Raj</cp:lastModifiedBy>
  <cp:revision>22</cp:revision>
  <dcterms:created xsi:type="dcterms:W3CDTF">2024-10-17T17:59:41Z</dcterms:created>
  <dcterms:modified xsi:type="dcterms:W3CDTF">2024-10-24T09:55:00Z</dcterms:modified>
</cp:coreProperties>
</file>